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7" r:id="rId11"/>
    <p:sldId id="264" r:id="rId12"/>
    <p:sldId id="263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717" autoAdjust="0"/>
  </p:normalViewPr>
  <p:slideViewPr>
    <p:cSldViewPr>
      <p:cViewPr>
        <p:scale>
          <a:sx n="114" d="100"/>
          <a:sy n="114" d="100"/>
        </p:scale>
        <p:origin x="-8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1"/>
            <a:ext cx="8208912" cy="1368151"/>
          </a:xfrm>
        </p:spPr>
        <p:txBody>
          <a:bodyPr/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Профилактическая акция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924944"/>
            <a:ext cx="7704856" cy="3024336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«НЕТ ПЬЯНСТВУ НА ПРОИЗВОДСТВЕ!»</a:t>
            </a:r>
          </a:p>
          <a:p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09.11.2022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57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60"/>
          <a:stretch/>
        </p:blipFill>
        <p:spPr>
          <a:xfrm>
            <a:off x="317500" y="116632"/>
            <a:ext cx="8509000" cy="235812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  <a:solidFill>
            <a:schemeClr val="bg1">
              <a:alpha val="46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Приказом ОАО «Западэлектросетьстрой» от 03.01.2022 №1 «Об организации работы по охране труда в 2022 году» утверждена Инструкция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проведении контроля за соблюдением работниками требований по охране труда в ОАО «Западэлектросетьстрой»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(далее - Инструкция).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требованиями Инструкции: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допуск работника к выполнению работ без освидетельствования начисляются 100 штрафных баллов.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допуск к выполнению работ и нахождение в состоянии опьянения начисляются 100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штрафных баллов.</a:t>
            </a:r>
          </a:p>
        </p:txBody>
      </p:sp>
    </p:spTree>
    <p:extLst>
      <p:ext uri="{BB962C8B-B14F-4D97-AF65-F5344CB8AC3E}">
        <p14:creationId xmlns:p14="http://schemas.microsoft.com/office/powerpoint/2010/main" val="6798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Информация о профилактике пьянства и алкоголизма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Каталог ЗЭСС – Общая папка – Здоровый образ жизни.</a:t>
            </a: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Информационные стенды.</a:t>
            </a: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 организации (</a:t>
            </a: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www.zess.by/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60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Yanushkevich\AppData\Local\Microsoft\Windows\Temporary Internet Files\Content.Outlook\ZJBDFPFH\photo_2021-10-22_18-13-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48680"/>
            <a:ext cx="4608512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5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75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60"/>
          <a:stretch/>
        </p:blipFill>
        <p:spPr>
          <a:xfrm>
            <a:off x="317500" y="116632"/>
            <a:ext cx="8509000" cy="235812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256584"/>
          </a:xfrm>
          <a:solidFill>
            <a:schemeClr val="bg1">
              <a:alpha val="64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данным Всемирной Организации Здравоохранения (ВОЗ) - алкоголизм и все его последствия  стоят на третьем месте по причине смерти, уступая только онкологическим и сердечнососудистым заболевания. Злоупотребление алкоголем снижает продолжительность жизни приблизительно на двадцать лет и часто является причиной преждевременной смерти от инфекционных заболеваний, поскольку снижается иммунитет. Отдельно в качестве последствий следует выделить травмы и преступления на почве пьянства, распад семьи, потеря работы и снижение профессиональных навыков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Алкоголь разрушает не только человека изнутри, но и так, же негативно сказывается на его работе. Уже очень долгое время предприятия пытаются бороться со случаями злоупотребления спиртными напитками своих работников, так как это в значительной степени влияет как на работу отдельных отделов, так и на работу предприятия в целом. Кроме того, у человека, который употребляет алкоголь происходит рассеивание внимания, имеется риск получения травмы на рабочем месте.</a:t>
            </a:r>
          </a:p>
        </p:txBody>
      </p:sp>
    </p:spTree>
    <p:extLst>
      <p:ext uri="{BB962C8B-B14F-4D97-AF65-F5344CB8AC3E}">
        <p14:creationId xmlns:p14="http://schemas.microsoft.com/office/powerpoint/2010/main" val="419942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60"/>
          <a:stretch/>
        </p:blipFill>
        <p:spPr>
          <a:xfrm>
            <a:off x="317500" y="116632"/>
            <a:ext cx="8509000" cy="235812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680520"/>
          </a:xfrm>
          <a:solidFill>
            <a:schemeClr val="bg1">
              <a:alpha val="64000"/>
            </a:schemeClr>
          </a:solidFill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пьянством и алкоголизмом связано абсолютное большинство нарушений трудовой дисциплины на производстве. Статистика свидетельствует, что из 100 нарушений дисциплины труда более 60% совершается на почве пьянства. Лица, получившие травмы на производстве, в большинстве случаев находились в состоянии алкогольного опьянения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Наиболее эффективным средством борьбы с пьянством на производстве является его профилактика. Особая роль в профилактике пьянства отводится специально созданным комиссиям по профилактике и борьбе с пьянством и алкоголизмом, комиссиям по трудовой дисциплине..</a:t>
            </a:r>
          </a:p>
        </p:txBody>
      </p:sp>
    </p:spTree>
    <p:extLst>
      <p:ext uri="{BB962C8B-B14F-4D97-AF65-F5344CB8AC3E}">
        <p14:creationId xmlns:p14="http://schemas.microsoft.com/office/powerpoint/2010/main" val="83650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60"/>
          <a:stretch/>
        </p:blipFill>
        <p:spPr>
          <a:xfrm>
            <a:off x="317500" y="116632"/>
            <a:ext cx="8509000" cy="23581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388" y="188640"/>
            <a:ext cx="7931224" cy="12241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соответствии с законодательством 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Республики Беларусь: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23528" y="2248272"/>
            <a:ext cx="8363272" cy="3773016"/>
          </a:xfrm>
        </p:spPr>
        <p:txBody>
          <a:bodyPr>
            <a:noAutofit/>
          </a:bodyPr>
          <a:lstStyle/>
          <a:p>
            <a:pPr algn="just"/>
            <a:r>
              <a:rPr lang="ru-RU" sz="2200" dirty="0">
                <a:solidFill>
                  <a:srgbClr val="242424"/>
                </a:solidFill>
                <a:latin typeface="Times New Roman"/>
              </a:rPr>
              <a:t>Помимо случаев, предусмотренных законодательством, наниматель обязан не допускать к работе (отстранить от работы) в соответствующий день (смену) работника появившегося на работе в состоянии алкогольного, наркотического или токсического опьянения, а также в состоянии, связанном с болезнью, препятствующем выполнению работы (ст. 49 ТК РБ).</a:t>
            </a:r>
          </a:p>
          <a:p>
            <a:pPr algn="just"/>
            <a:r>
              <a:rPr lang="ru-RU" sz="2200" dirty="0" smtClean="0">
                <a:solidFill>
                  <a:srgbClr val="242424"/>
                </a:solidFill>
                <a:latin typeface="Times New Roman"/>
              </a:rPr>
              <a:t>Работодатель обязан не допускать к работе, отстранять от работы в соответствующий день (смену), не допускать к выполнению работ (оказанию услуг), отстранять от выполнения работ (оказания услуг) работающего, появившегося на работе в состоянии алкогольного, наркотического или токсического опьянения (ст. 17 Закона РБ «Об охране труда»).</a:t>
            </a:r>
          </a:p>
        </p:txBody>
      </p:sp>
    </p:spTree>
    <p:extLst>
      <p:ext uri="{BB962C8B-B14F-4D97-AF65-F5344CB8AC3E}">
        <p14:creationId xmlns:p14="http://schemas.microsoft.com/office/powerpoint/2010/main" val="241417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60"/>
          <a:stretch/>
        </p:blipFill>
        <p:spPr>
          <a:xfrm>
            <a:off x="317500" y="116632"/>
            <a:ext cx="8509000" cy="235812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2535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rgbClr val="242424"/>
                </a:solidFill>
                <a:latin typeface="Times New Roman"/>
              </a:rPr>
              <a:t>Работодатель </a:t>
            </a:r>
            <a:r>
              <a:rPr lang="ru-RU" dirty="0">
                <a:solidFill>
                  <a:srgbClr val="242424"/>
                </a:solidFill>
                <a:latin typeface="Times New Roman"/>
              </a:rPr>
              <a:t>имеет право проводить освидетельствование работающих на предмет нахождения в состоянии алкогольного, наркотического или токсического опьянения с использованием приборов, предназначенных для определения концентрации паров абсолютного этилового спирта в выдыхаемом воздухе, и (или) экспресс-тестов (тест-полосок, экспресс-пластин), предназначенных для определения наличия наркотических средств или других веществ в биологических образцах. Освидетельствование работающих проводится в случаях, когда в отношении их имеются достаточные основания полагать, что они находятся в состоянии алкогольного, наркотического или токсического опьянения (ст. 18 ТК РБ).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2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60"/>
          <a:stretch/>
        </p:blipFill>
        <p:spPr>
          <a:xfrm>
            <a:off x="317500" y="116632"/>
            <a:ext cx="8509000" cy="235812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05475"/>
          </a:xfrm>
          <a:solidFill>
            <a:schemeClr val="bg1">
              <a:alpha val="63000"/>
            </a:schemeClr>
          </a:solidFill>
        </p:spPr>
        <p:txBody>
          <a:bodyPr/>
          <a:lstStyle/>
          <a:p>
            <a:pPr algn="just"/>
            <a:r>
              <a:rPr lang="ru-RU" dirty="0">
                <a:solidFill>
                  <a:srgbClr val="242424"/>
                </a:solidFill>
                <a:latin typeface="Times New Roman"/>
              </a:rPr>
              <a:t>Отстранением от работы является временное недопущение работника к исполнению своих трудовых обязанностей в связи с обстоятельствами, предусмотренными </a:t>
            </a:r>
            <a:r>
              <a:rPr lang="ru-RU" dirty="0" smtClean="0">
                <a:solidFill>
                  <a:srgbClr val="242424"/>
                </a:solidFill>
                <a:latin typeface="Times New Roman"/>
              </a:rPr>
              <a:t>статьей 49 ТК РБ. </a:t>
            </a:r>
            <a:r>
              <a:rPr lang="ru-RU" dirty="0">
                <a:solidFill>
                  <a:srgbClr val="242424"/>
                </a:solidFill>
                <a:latin typeface="Times New Roman"/>
              </a:rPr>
              <a:t>Отстранение от работы оформляется приказом (распоряжением) нанимателя либо уполномоченного им должностного лица с указанием причины отстранения от работы.</a:t>
            </a:r>
          </a:p>
          <a:p>
            <a:pPr algn="just"/>
            <a:r>
              <a:rPr lang="ru-RU" dirty="0">
                <a:solidFill>
                  <a:srgbClr val="242424"/>
                </a:solidFill>
                <a:latin typeface="Times New Roman"/>
              </a:rPr>
              <a:t>Приказ (распоряжение) объявляется работнику под роспись не позднее следующего дня, являющегося для работника рабочим.</a:t>
            </a:r>
          </a:p>
          <a:p>
            <a:pPr algn="just"/>
            <a:r>
              <a:rPr lang="ru-RU" dirty="0">
                <a:solidFill>
                  <a:srgbClr val="242424"/>
                </a:solidFill>
                <a:latin typeface="Times New Roman"/>
              </a:rPr>
              <a:t>Отказ работника от ознакомления с приказом (распоряжением) оформляется актом с указанием присутствовавших при этом свидетелей.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1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60"/>
          <a:stretch/>
        </p:blipFill>
        <p:spPr>
          <a:xfrm>
            <a:off x="317500" y="116632"/>
            <a:ext cx="8509000" cy="235812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  <a:solidFill>
            <a:schemeClr val="bg1">
              <a:alpha val="5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2"/>
                </a:solidFill>
                <a:latin typeface="Times New Roman"/>
              </a:rPr>
              <a:t>Директива Президента Республики Беларусь от 11.03.2004 N </a:t>
            </a:r>
            <a:r>
              <a:rPr lang="ru-RU" b="1" dirty="0" smtClean="0">
                <a:solidFill>
                  <a:schemeClr val="tx2"/>
                </a:solidFill>
                <a:latin typeface="Times New Roman"/>
              </a:rPr>
              <a:t>1</a:t>
            </a:r>
            <a:endParaRPr lang="ru-RU" b="1" dirty="0">
              <a:solidFill>
                <a:schemeClr val="tx2"/>
              </a:solidFill>
              <a:latin typeface="Times New Roman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chemeClr val="tx2"/>
                </a:solidFill>
                <a:latin typeface="Times New Roman"/>
              </a:rPr>
              <a:t>"О мерах по укреплению общественной безопасности и дисциплины"</a:t>
            </a:r>
          </a:p>
          <a:p>
            <a:r>
              <a:rPr lang="ru-RU" dirty="0" smtClean="0">
                <a:solidFill>
                  <a:srgbClr val="242424"/>
                </a:solidFill>
                <a:latin typeface="Times New Roman"/>
              </a:rPr>
              <a:t>1</a:t>
            </a:r>
            <a:r>
              <a:rPr lang="ru-RU" dirty="0">
                <a:solidFill>
                  <a:srgbClr val="242424"/>
                </a:solidFill>
                <a:latin typeface="Times New Roman"/>
              </a:rPr>
              <a:t>. Руководителям государственных органов, иных организаций независимо от форм </a:t>
            </a:r>
            <a:r>
              <a:rPr lang="ru-RU" dirty="0" smtClean="0">
                <a:solidFill>
                  <a:srgbClr val="242424"/>
                </a:solidFill>
                <a:latin typeface="Times New Roman"/>
              </a:rPr>
              <a:t>собственности:</a:t>
            </a:r>
          </a:p>
          <a:p>
            <a:pPr algn="just"/>
            <a:r>
              <a:rPr lang="ru-RU" dirty="0">
                <a:solidFill>
                  <a:srgbClr val="242424"/>
                </a:solidFill>
                <a:latin typeface="Times New Roman"/>
              </a:rPr>
              <a:t>1.2. в целях исключения чрезвычайных происшествий и производственного травматизма обеспечить систематический контроль физического состояния работников, занятых на работах с вредными и (или) опасными условиями труда или повышенной опасностью, путем проведения освидетельствований и (или) медицинских осмотров, в том числе с использованием приборов, предназначенных для определения концентрации паров абсолютного этилового спирта в выдыхаемом воздухе, и (или) экспресс-тестов (тест-полосок, экспресс-пластин), предназначенных для определения наличия наркотических средств или других веществ в биологических образцах;</a:t>
            </a:r>
          </a:p>
          <a:p>
            <a:pPr marL="0" indent="0" algn="just">
              <a:buNone/>
            </a:pPr>
            <a:endParaRPr lang="ru-RU" dirty="0">
              <a:solidFill>
                <a:srgbClr val="242424"/>
              </a:solidFill>
              <a:latin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49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60"/>
          <a:stretch/>
        </p:blipFill>
        <p:spPr>
          <a:xfrm>
            <a:off x="317500" y="116632"/>
            <a:ext cx="8509000" cy="235812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95692"/>
            <a:ext cx="8229600" cy="5793507"/>
          </a:xfrm>
          <a:solidFill>
            <a:schemeClr val="bg1">
              <a:alpha val="48000"/>
            </a:schemeClr>
          </a:solidFill>
        </p:spPr>
        <p:txBody>
          <a:bodyPr/>
          <a:lstStyle/>
          <a:p>
            <a:pPr algn="just"/>
            <a:r>
              <a:rPr lang="ru-RU" sz="2200" dirty="0">
                <a:solidFill>
                  <a:srgbClr val="242424"/>
                </a:solidFill>
                <a:latin typeface="Times New Roman"/>
              </a:rPr>
              <a:t>1.3. для повышения безопасности транспортной деятельности неукоснительно проводить в установленном порядке </a:t>
            </a:r>
            <a:r>
              <a:rPr lang="ru-RU" sz="2200" dirty="0" err="1">
                <a:solidFill>
                  <a:srgbClr val="242424"/>
                </a:solidFill>
                <a:latin typeface="Times New Roman"/>
              </a:rPr>
              <a:t>предрейсовые</a:t>
            </a:r>
            <a:r>
              <a:rPr lang="ru-RU" sz="2200" dirty="0">
                <a:solidFill>
                  <a:srgbClr val="242424"/>
                </a:solidFill>
                <a:latin typeface="Times New Roman"/>
              </a:rPr>
              <a:t> и иные медицинские обследования </a:t>
            </a:r>
            <a:r>
              <a:rPr lang="ru-RU" sz="2200" dirty="0" smtClean="0">
                <a:solidFill>
                  <a:srgbClr val="242424"/>
                </a:solidFill>
                <a:latin typeface="Times New Roman"/>
              </a:rPr>
              <a:t>водителей…</a:t>
            </a:r>
            <a:endParaRPr lang="ru-RU" dirty="0" smtClean="0">
              <a:solidFill>
                <a:srgbClr val="242424"/>
              </a:solidFill>
              <a:latin typeface="Times New Roman"/>
            </a:endParaRPr>
          </a:p>
          <a:p>
            <a:pPr algn="just"/>
            <a:r>
              <a:rPr lang="ru-RU" dirty="0" smtClean="0">
                <a:solidFill>
                  <a:srgbClr val="242424"/>
                </a:solidFill>
                <a:latin typeface="Times New Roman"/>
              </a:rPr>
              <a:t>1.4</a:t>
            </a:r>
            <a:r>
              <a:rPr lang="ru-RU" dirty="0">
                <a:solidFill>
                  <a:srgbClr val="242424"/>
                </a:solidFill>
                <a:latin typeface="Times New Roman"/>
              </a:rPr>
              <a:t>. обеспечить безусловное привлечение работников организаций к дисциплинарной ответственности вплоть до увольнения за:</a:t>
            </a:r>
          </a:p>
          <a:p>
            <a:pPr algn="just"/>
            <a:r>
              <a:rPr lang="ru-RU" dirty="0">
                <a:solidFill>
                  <a:srgbClr val="242424"/>
                </a:solidFill>
                <a:latin typeface="Times New Roman"/>
              </a:rPr>
              <a:t>появление на работе в состоянии алкогольного, наркотического или токсического опьянения, а также распитие спиртных напитков, употребление наркотических средств, психотропных веществ, их аналогов, токсических веществ в рабочее время или по месту </a:t>
            </a:r>
            <a:r>
              <a:rPr lang="ru-RU" dirty="0" smtClean="0">
                <a:solidFill>
                  <a:srgbClr val="242424"/>
                </a:solidFill>
                <a:latin typeface="Times New Roman"/>
              </a:rPr>
              <a:t>работы</a:t>
            </a:r>
            <a:r>
              <a:rPr lang="ru-RU" dirty="0" smtClean="0">
                <a:solidFill>
                  <a:srgbClr val="242424"/>
                </a:solidFill>
                <a:latin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555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60"/>
          <a:stretch/>
        </p:blipFill>
        <p:spPr>
          <a:xfrm>
            <a:off x="317500" y="116632"/>
            <a:ext cx="8509000" cy="235812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  <a:solidFill>
            <a:schemeClr val="bg1">
              <a:alpha val="62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rgbClr val="242424"/>
                </a:solidFill>
                <a:latin typeface="Times New Roman"/>
              </a:rPr>
              <a:t>В ОАО «Западэлектросетьстрой» приказом от 31.07.2020 № 157 «Об освидетельствовании работников» </a:t>
            </a:r>
            <a:r>
              <a:rPr lang="ru-RU" dirty="0">
                <a:solidFill>
                  <a:srgbClr val="242424"/>
                </a:solidFill>
                <a:latin typeface="Times New Roman"/>
              </a:rPr>
              <a:t>утвержден </a:t>
            </a:r>
            <a:r>
              <a:rPr lang="ru-RU" dirty="0" smtClean="0">
                <a:solidFill>
                  <a:srgbClr val="242424"/>
                </a:solidFill>
                <a:latin typeface="Times New Roman"/>
              </a:rPr>
              <a:t>Перечень работ </a:t>
            </a:r>
            <a:r>
              <a:rPr lang="ru-RU" dirty="0">
                <a:solidFill>
                  <a:srgbClr val="242424"/>
                </a:solidFill>
                <a:latin typeface="Times New Roman"/>
              </a:rPr>
              <a:t>(профессий рабочих) при выполнении которых требуется освидетельствование работников ОАО «Западэлектросетьстрой»  на предмет нахождения в  состоянии  алкогольного опьянения, состоянии, вызванном потреблением наркотических средств, психотропных  веществ, их  аналогов, токсических  </a:t>
            </a:r>
            <a:r>
              <a:rPr lang="ru-RU" dirty="0" smtClean="0">
                <a:solidFill>
                  <a:srgbClr val="242424"/>
                </a:solidFill>
                <a:latin typeface="Times New Roman"/>
              </a:rPr>
              <a:t>веществ.</a:t>
            </a:r>
          </a:p>
          <a:p>
            <a:pPr algn="just"/>
            <a:r>
              <a:rPr lang="ru-RU" dirty="0">
                <a:solidFill>
                  <a:srgbClr val="242424"/>
                </a:solidFill>
                <a:latin typeface="Times New Roman"/>
              </a:rPr>
              <a:t>Назначены ответственные за проведение </a:t>
            </a:r>
            <a:r>
              <a:rPr lang="ru-RU" dirty="0" smtClean="0">
                <a:solidFill>
                  <a:srgbClr val="242424"/>
                </a:solidFill>
                <a:latin typeface="Times New Roman"/>
              </a:rPr>
              <a:t>освидетельствования.</a:t>
            </a:r>
          </a:p>
          <a:p>
            <a:pPr algn="just"/>
            <a:r>
              <a:rPr lang="ru-RU" dirty="0">
                <a:solidFill>
                  <a:srgbClr val="242424"/>
                </a:solidFill>
                <a:latin typeface="Times New Roman"/>
              </a:rPr>
              <a:t>Ответственные обеспечены </a:t>
            </a:r>
            <a:r>
              <a:rPr lang="ru-RU" dirty="0" smtClean="0">
                <a:solidFill>
                  <a:srgbClr val="242424"/>
                </a:solidFill>
                <a:latin typeface="Times New Roman"/>
              </a:rPr>
              <a:t>приборами, предназначенными </a:t>
            </a:r>
            <a:r>
              <a:rPr lang="ru-RU" dirty="0">
                <a:solidFill>
                  <a:srgbClr val="242424"/>
                </a:solidFill>
                <a:latin typeface="Times New Roman"/>
              </a:rPr>
              <a:t>для определения концентрации паров абсолютного этилового спирта в выдыхаемом </a:t>
            </a:r>
            <a:r>
              <a:rPr lang="ru-RU" dirty="0" smtClean="0">
                <a:solidFill>
                  <a:srgbClr val="242424"/>
                </a:solidFill>
                <a:latin typeface="Times New Roman"/>
              </a:rPr>
              <a:t>воздухе. Каждый прибор подлежит поверке в соответствующие сроки.</a:t>
            </a:r>
          </a:p>
          <a:p>
            <a:pPr algn="just"/>
            <a:r>
              <a:rPr lang="ru-RU" dirty="0" smtClean="0">
                <a:solidFill>
                  <a:srgbClr val="242424"/>
                </a:solidFill>
                <a:latin typeface="Times New Roman"/>
              </a:rPr>
              <a:t>Освидетельствование проводится 2 раза </a:t>
            </a:r>
            <a:r>
              <a:rPr lang="ru-RU" dirty="0">
                <a:solidFill>
                  <a:srgbClr val="242424"/>
                </a:solidFill>
                <a:latin typeface="Times New Roman"/>
              </a:rPr>
              <a:t>в день, а также  в течение дня в случае появления у работника признаков состояния </a:t>
            </a:r>
            <a:r>
              <a:rPr lang="ru-RU" dirty="0" smtClean="0">
                <a:solidFill>
                  <a:srgbClr val="242424"/>
                </a:solidFill>
                <a:latin typeface="Times New Roman"/>
              </a:rPr>
              <a:t>опьянения. </a:t>
            </a:r>
          </a:p>
          <a:p>
            <a:pPr algn="just"/>
            <a:r>
              <a:rPr lang="ru-RU" dirty="0" smtClean="0">
                <a:solidFill>
                  <a:srgbClr val="242424"/>
                </a:solidFill>
                <a:latin typeface="Times New Roman"/>
              </a:rPr>
              <a:t>Факт </a:t>
            </a:r>
            <a:r>
              <a:rPr lang="ru-RU" dirty="0">
                <a:solidFill>
                  <a:srgbClr val="242424"/>
                </a:solidFill>
                <a:latin typeface="Times New Roman"/>
              </a:rPr>
              <a:t>проведения освидетельствования </a:t>
            </a:r>
            <a:r>
              <a:rPr lang="ru-RU" dirty="0" smtClean="0">
                <a:solidFill>
                  <a:srgbClr val="242424"/>
                </a:solidFill>
                <a:latin typeface="Times New Roman"/>
              </a:rPr>
              <a:t>регистрируется </a:t>
            </a:r>
            <a:r>
              <a:rPr lang="ru-RU" dirty="0">
                <a:solidFill>
                  <a:srgbClr val="242424"/>
                </a:solidFill>
                <a:latin typeface="Times New Roman"/>
              </a:rPr>
              <a:t>в журнале освидетельствования </a:t>
            </a:r>
            <a:r>
              <a:rPr lang="ru-RU" dirty="0" smtClean="0">
                <a:solidFill>
                  <a:srgbClr val="242424"/>
                </a:solidFill>
                <a:latin typeface="Times New Roman"/>
              </a:rPr>
              <a:t>работников.</a:t>
            </a:r>
          </a:p>
        </p:txBody>
      </p:sp>
    </p:spTree>
    <p:extLst>
      <p:ext uri="{BB962C8B-B14F-4D97-AF65-F5344CB8AC3E}">
        <p14:creationId xmlns:p14="http://schemas.microsoft.com/office/powerpoint/2010/main" val="34378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124</TotalTime>
  <Words>717</Words>
  <Application>Microsoft Office PowerPoint</Application>
  <PresentationFormat>Экран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Исполнительная</vt:lpstr>
      <vt:lpstr>Профилактическая акция</vt:lpstr>
      <vt:lpstr>Презентация PowerPoint</vt:lpstr>
      <vt:lpstr>Презентация PowerPoint</vt:lpstr>
      <vt:lpstr>В соответствии с законодательством  Республики Беларусь: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Информация о профилактике пьянства и алкоголизма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Профилактическая акция</dc:title>
  <dc:creator>Татьяна Янушкевич</dc:creator>
  <cp:lastModifiedBy>А А. Воронище</cp:lastModifiedBy>
  <cp:revision>12</cp:revision>
  <dcterms:created xsi:type="dcterms:W3CDTF">2022-11-09T07:48:54Z</dcterms:created>
  <dcterms:modified xsi:type="dcterms:W3CDTF">2022-11-09T10:53:02Z</dcterms:modified>
</cp:coreProperties>
</file>